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79" r:id="rId5"/>
    <p:sldId id="6023" r:id="rId6"/>
    <p:sldId id="6005" r:id="rId7"/>
    <p:sldId id="6009" r:id="rId8"/>
    <p:sldId id="6035" r:id="rId9"/>
    <p:sldId id="307" r:id="rId10"/>
    <p:sldId id="6025" r:id="rId11"/>
    <p:sldId id="6007" r:id="rId12"/>
    <p:sldId id="6043" r:id="rId13"/>
    <p:sldId id="351" r:id="rId14"/>
    <p:sldId id="6011" r:id="rId15"/>
    <p:sldId id="6024" r:id="rId16"/>
    <p:sldId id="6012" r:id="rId17"/>
    <p:sldId id="6016" r:id="rId18"/>
    <p:sldId id="6015" r:id="rId19"/>
    <p:sldId id="6014" r:id="rId20"/>
    <p:sldId id="6037" r:id="rId21"/>
    <p:sldId id="6033" r:id="rId22"/>
    <p:sldId id="6041" r:id="rId23"/>
    <p:sldId id="6027" r:id="rId24"/>
    <p:sldId id="6042" r:id="rId25"/>
    <p:sldId id="6040" r:id="rId26"/>
    <p:sldId id="6039" r:id="rId27"/>
    <p:sldId id="6028" r:id="rId28"/>
    <p:sldId id="5971" r:id="rId29"/>
    <p:sldId id="342" r:id="rId30"/>
  </p:sldIdLst>
  <p:sldSz cx="18288000" cy="10287000"/>
  <p:notesSz cx="6858000" cy="9144000"/>
  <p:embeddedFontLst>
    <p:embeddedFont>
      <p:font typeface="Montserrat" panose="00000500000000000000" pitchFamily="2" charset="0"/>
      <p:regular r:id="rId32"/>
      <p:bold r:id="rId33"/>
      <p:italic r:id="rId34"/>
      <p:boldItalic r:id="rId35"/>
    </p:embeddedFont>
    <p:embeddedFont>
      <p:font typeface="Now" panose="020B0604020202020204" charset="0"/>
      <p:regular r:id="rId36"/>
    </p:embeddedFont>
    <p:embeddedFont>
      <p:font typeface="Now Bold" panose="020B0604020202020204" charset="0"/>
      <p:regular r:id="rId37"/>
      <p:bold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87" autoAdjust="0"/>
    <p:restoredTop sz="78160" autoAdjust="0"/>
  </p:normalViewPr>
  <p:slideViewPr>
    <p:cSldViewPr>
      <p:cViewPr>
        <p:scale>
          <a:sx n="40" d="100"/>
          <a:sy n="40" d="100"/>
        </p:scale>
        <p:origin x="1469" y="154"/>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936407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0488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hyperlink" Target="https://towardsdatascience.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0.svg"/><Relationship Id="rId5" Type="http://schemas.openxmlformats.org/officeDocument/2006/relationships/hyperlink" Target="https://www.codecademy.com/" TargetMode="External"/><Relationship Id="rId10" Type="http://schemas.openxmlformats.org/officeDocument/2006/relationships/image" Target="../media/image39.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sv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2.svg"/><Relationship Id="rId4" Type="http://schemas.openxmlformats.org/officeDocument/2006/relationships/image" Target="../media/image21.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0B1EC93-34F0-C603-BBC7-0CF25E9F7465}"/>
              </a:ext>
            </a:extLst>
          </p:cNvPr>
          <p:cNvSpPr/>
          <p:nvPr/>
        </p:nvSpPr>
        <p:spPr>
          <a:xfrm>
            <a:off x="3878090" y="940887"/>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4" name="TextBox 3">
            <a:extLst>
              <a:ext uri="{FF2B5EF4-FFF2-40B4-BE49-F238E27FC236}">
                <a16:creationId xmlns:a16="http://schemas.microsoft.com/office/drawing/2014/main" id="{38A17956-EBB1-F584-3D1F-2401B056F67C}"/>
              </a:ext>
            </a:extLst>
          </p:cNvPr>
          <p:cNvSpPr txBox="1"/>
          <p:nvPr/>
        </p:nvSpPr>
        <p:spPr>
          <a:xfrm>
            <a:off x="4042433" y="1104898"/>
            <a:ext cx="10203131"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chemeClr val="bg1"/>
                </a:solidFill>
                <a:latin typeface="Montserrat" pitchFamily="2" charset="77"/>
              </a:rPr>
              <a:t>COURSE EVALUATION</a:t>
            </a:r>
          </a:p>
        </p:txBody>
      </p:sp>
      <p:pic>
        <p:nvPicPr>
          <p:cNvPr id="20" name="Picture 19" descr="A blue and black logo&#10;&#10;Description automatically generated">
            <a:extLst>
              <a:ext uri="{FF2B5EF4-FFF2-40B4-BE49-F238E27FC236}">
                <a16:creationId xmlns:a16="http://schemas.microsoft.com/office/drawing/2014/main" id="{AFEB45C6-29AE-091F-8A18-F4E6B0F4C4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Picture 4" descr="Bubble sheet test paper and pencil">
            <a:extLst>
              <a:ext uri="{FF2B5EF4-FFF2-40B4-BE49-F238E27FC236}">
                <a16:creationId xmlns:a16="http://schemas.microsoft.com/office/drawing/2014/main" id="{923DF8D8-E78B-2AB7-64DE-1BB9DB331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43200"/>
            <a:ext cx="7811186" cy="5068880"/>
          </a:xfrm>
          <a:prstGeom prst="rect">
            <a:avLst/>
          </a:prstGeom>
        </p:spPr>
      </p:pic>
      <p:sp>
        <p:nvSpPr>
          <p:cNvPr id="6" name="TextBox 5">
            <a:extLst>
              <a:ext uri="{FF2B5EF4-FFF2-40B4-BE49-F238E27FC236}">
                <a16:creationId xmlns:a16="http://schemas.microsoft.com/office/drawing/2014/main" id="{435CDBB8-18F0-A7E1-745C-CF61695F4111}"/>
              </a:ext>
            </a:extLst>
          </p:cNvPr>
          <p:cNvSpPr txBox="1"/>
          <p:nvPr/>
        </p:nvSpPr>
        <p:spPr>
          <a:xfrm>
            <a:off x="4838698" y="8422248"/>
            <a:ext cx="8610600" cy="707886"/>
          </a:xfrm>
          <a:prstGeom prst="rect">
            <a:avLst/>
          </a:prstGeom>
          <a:noFill/>
        </p:spPr>
        <p:txBody>
          <a:bodyPr wrap="square" rtlCol="0">
            <a:spAutoFit/>
          </a:bodyPr>
          <a:lstStyle/>
          <a:p>
            <a:r>
              <a:rPr lang="en-GB" sz="4000" dirty="0"/>
              <a:t>https://forms.office.com/e/Ffc2csjk7R</a:t>
            </a:r>
          </a:p>
        </p:txBody>
      </p:sp>
      <p:pic>
        <p:nvPicPr>
          <p:cNvPr id="8" name="Picture 7">
            <a:extLst>
              <a:ext uri="{FF2B5EF4-FFF2-40B4-BE49-F238E27FC236}">
                <a16:creationId xmlns:a16="http://schemas.microsoft.com/office/drawing/2014/main" id="{271D6828-5D52-125E-7053-326D491B5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4095" y="3766047"/>
            <a:ext cx="3119437" cy="3119437"/>
          </a:xfrm>
          <a:prstGeom prst="rect">
            <a:avLst/>
          </a:prstGeom>
        </p:spPr>
      </p:pic>
    </p:spTree>
    <p:extLst>
      <p:ext uri="{BB962C8B-B14F-4D97-AF65-F5344CB8AC3E}">
        <p14:creationId xmlns:p14="http://schemas.microsoft.com/office/powerpoint/2010/main" val="16683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4635" y="2705100"/>
            <a:ext cx="8543365" cy="53133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18459450"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5732467"/>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802142" y="3304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8320" y="3690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sp>
        <p:nvSpPr>
          <p:cNvPr id="3" name="TextBox 7">
            <a:extLst>
              <a:ext uri="{FF2B5EF4-FFF2-40B4-BE49-F238E27FC236}">
                <a16:creationId xmlns:a16="http://schemas.microsoft.com/office/drawing/2014/main" id="{217DD421-A1D4-252D-1AF4-D8C58FE7F1B6}"/>
              </a:ext>
            </a:extLst>
          </p:cNvPr>
          <p:cNvSpPr txBox="1"/>
          <p:nvPr/>
        </p:nvSpPr>
        <p:spPr>
          <a:xfrm>
            <a:off x="1090610" y="8022601"/>
            <a:ext cx="13431793" cy="1692899"/>
          </a:xfrm>
          <a:prstGeom prst="rect">
            <a:avLst/>
          </a:prstGeom>
        </p:spPr>
        <p:txBody>
          <a:bodyPr wrap="square" lIns="0" tIns="0" rIns="0" bIns="0" rtlCol="0" anchor="t">
            <a:spAutoFit/>
          </a:bodyPr>
          <a:lstStyle/>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Pick evaluation metric based on research question, data and model.</a:t>
            </a: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6153620"/>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755611"/>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357856"/>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402182"/>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solidFill>
                  <a:srgbClr val="404040"/>
                </a:solidFill>
                <a:latin typeface="Montserrat" pitchFamily="2" charset="77"/>
              </a:rPr>
              <a:t>Adj. Rand </a:t>
            </a:r>
            <a:r>
              <a:rPr lang="en-GB" sz="2200" b="1" dirty="0" err="1">
                <a:solidFill>
                  <a:srgbClr val="404040"/>
                </a:solidFill>
                <a:latin typeface="Montserrat" pitchFamily="2" charset="77"/>
              </a:rPr>
              <a:t>Indx</a:t>
            </a:r>
            <a:r>
              <a:rPr lang="en-GB" sz="2200" b="1" dirty="0">
                <a:solidFill>
                  <a:srgbClr val="404040"/>
                </a:solidFill>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ECF17-9612-4543-1288-E014B41B1298}"/>
              </a:ext>
            </a:extLst>
          </p:cNvPr>
          <p:cNvSpPr/>
          <p:nvPr/>
        </p:nvSpPr>
        <p:spPr>
          <a:xfrm>
            <a:off x="1550452" y="2552700"/>
            <a:ext cx="8401089" cy="3945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748558"/>
            <a:ext cx="8518707" cy="3993657"/>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 and controlling the number of free parameters.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1752600" y="3183440"/>
            <a:ext cx="7848600" cy="2264860"/>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404957-CC83-9CC3-EFB6-4320046AC25D}"/>
              </a:ext>
            </a:extLst>
          </p:cNvPr>
          <p:cNvSpPr txBox="1"/>
          <p:nvPr/>
        </p:nvSpPr>
        <p:spPr>
          <a:xfrm>
            <a:off x="2133600" y="5443834"/>
            <a:ext cx="1772077" cy="923330"/>
          </a:xfrm>
          <a:prstGeom prst="rect">
            <a:avLst/>
          </a:prstGeom>
          <a:noFill/>
        </p:spPr>
        <p:txBody>
          <a:bodyPr wrap="square" rtlCol="0">
            <a:spAutoFit/>
          </a:bodyPr>
          <a:lstStyle/>
          <a:p>
            <a:r>
              <a:rPr lang="en-GB" dirty="0"/>
              <a:t>Too simple to explain variance in the data</a:t>
            </a:r>
          </a:p>
        </p:txBody>
      </p:sp>
      <p:sp>
        <p:nvSpPr>
          <p:cNvPr id="9" name="TextBox 8">
            <a:extLst>
              <a:ext uri="{FF2B5EF4-FFF2-40B4-BE49-F238E27FC236}">
                <a16:creationId xmlns:a16="http://schemas.microsoft.com/office/drawing/2014/main" id="{9CCA7AD7-686D-2E68-E7EF-628D971251C0}"/>
              </a:ext>
            </a:extLst>
          </p:cNvPr>
          <p:cNvSpPr txBox="1"/>
          <p:nvPr/>
        </p:nvSpPr>
        <p:spPr>
          <a:xfrm>
            <a:off x="1951394" y="2681505"/>
            <a:ext cx="1981200" cy="461665"/>
          </a:xfrm>
          <a:prstGeom prst="rect">
            <a:avLst/>
          </a:prstGeom>
          <a:noFill/>
        </p:spPr>
        <p:txBody>
          <a:bodyPr wrap="square" rtlCol="0">
            <a:spAutoFit/>
          </a:bodyPr>
          <a:lstStyle/>
          <a:p>
            <a:pPr algn="ctr"/>
            <a:r>
              <a:rPr lang="en-GB" sz="2400" b="1" dirty="0">
                <a:solidFill>
                  <a:schemeClr val="tx1">
                    <a:lumMod val="65000"/>
                    <a:lumOff val="35000"/>
                  </a:schemeClr>
                </a:solidFill>
              </a:rPr>
              <a:t>Under fit</a:t>
            </a:r>
          </a:p>
        </p:txBody>
      </p:sp>
      <p:sp>
        <p:nvSpPr>
          <p:cNvPr id="10" name="TextBox 9">
            <a:extLst>
              <a:ext uri="{FF2B5EF4-FFF2-40B4-BE49-F238E27FC236}">
                <a16:creationId xmlns:a16="http://schemas.microsoft.com/office/drawing/2014/main" id="{E71E8184-E5D0-092C-8C69-8A1D91A201C7}"/>
              </a:ext>
            </a:extLst>
          </p:cNvPr>
          <p:cNvSpPr txBox="1"/>
          <p:nvPr/>
        </p:nvSpPr>
        <p:spPr>
          <a:xfrm>
            <a:off x="4619038" y="2628900"/>
            <a:ext cx="2162762" cy="461665"/>
          </a:xfrm>
          <a:prstGeom prst="rect">
            <a:avLst/>
          </a:prstGeom>
          <a:noFill/>
        </p:spPr>
        <p:txBody>
          <a:bodyPr wrap="square" rtlCol="0">
            <a:spAutoFit/>
          </a:bodyPr>
          <a:lstStyle/>
          <a:p>
            <a:pPr algn="ctr"/>
            <a:r>
              <a:rPr lang="en-GB" sz="2400" b="1" dirty="0">
                <a:solidFill>
                  <a:schemeClr val="tx1">
                    <a:lumMod val="65000"/>
                    <a:lumOff val="35000"/>
                  </a:schemeClr>
                </a:solidFill>
              </a:rPr>
              <a:t>Appropriate fit</a:t>
            </a:r>
          </a:p>
        </p:txBody>
      </p:sp>
      <p:sp>
        <p:nvSpPr>
          <p:cNvPr id="20" name="TextBox 19">
            <a:extLst>
              <a:ext uri="{FF2B5EF4-FFF2-40B4-BE49-F238E27FC236}">
                <a16:creationId xmlns:a16="http://schemas.microsoft.com/office/drawing/2014/main" id="{BDF30252-3A7C-D09C-79B4-9B5BC368A6C7}"/>
              </a:ext>
            </a:extLst>
          </p:cNvPr>
          <p:cNvSpPr txBox="1"/>
          <p:nvPr/>
        </p:nvSpPr>
        <p:spPr>
          <a:xfrm>
            <a:off x="7313599" y="2628900"/>
            <a:ext cx="1981200" cy="461665"/>
          </a:xfrm>
          <a:prstGeom prst="rect">
            <a:avLst/>
          </a:prstGeom>
          <a:noFill/>
        </p:spPr>
        <p:txBody>
          <a:bodyPr wrap="square" rtlCol="0">
            <a:spAutoFit/>
          </a:bodyPr>
          <a:lstStyle/>
          <a:p>
            <a:pPr algn="ctr"/>
            <a:r>
              <a:rPr lang="en-GB" sz="2400" b="1" dirty="0">
                <a:solidFill>
                  <a:schemeClr val="tx1">
                    <a:lumMod val="65000"/>
                    <a:lumOff val="35000"/>
                  </a:schemeClr>
                </a:solidFill>
              </a:rPr>
              <a:t>Over fit</a:t>
            </a:r>
          </a:p>
        </p:txBody>
      </p:sp>
      <p:sp>
        <p:nvSpPr>
          <p:cNvPr id="22" name="TextBox 21">
            <a:extLst>
              <a:ext uri="{FF2B5EF4-FFF2-40B4-BE49-F238E27FC236}">
                <a16:creationId xmlns:a16="http://schemas.microsoft.com/office/drawing/2014/main" id="{1777153B-1315-394F-28F7-076E00917673}"/>
              </a:ext>
            </a:extLst>
          </p:cNvPr>
          <p:cNvSpPr txBox="1"/>
          <p:nvPr/>
        </p:nvSpPr>
        <p:spPr>
          <a:xfrm>
            <a:off x="4864957" y="5490912"/>
            <a:ext cx="1916843" cy="923330"/>
          </a:xfrm>
          <a:prstGeom prst="rect">
            <a:avLst/>
          </a:prstGeom>
          <a:noFill/>
        </p:spPr>
        <p:txBody>
          <a:bodyPr wrap="square" rtlCol="0">
            <a:spAutoFit/>
          </a:bodyPr>
          <a:lstStyle/>
          <a:p>
            <a:r>
              <a:rPr lang="en-GB" dirty="0"/>
              <a:t>Parameters capture tendency in data</a:t>
            </a:r>
          </a:p>
        </p:txBody>
      </p:sp>
      <p:sp>
        <p:nvSpPr>
          <p:cNvPr id="23" name="TextBox 22">
            <a:extLst>
              <a:ext uri="{FF2B5EF4-FFF2-40B4-BE49-F238E27FC236}">
                <a16:creationId xmlns:a16="http://schemas.microsoft.com/office/drawing/2014/main" id="{9B47A1B3-E8CD-E8B1-6BB7-91D89CE40BB0}"/>
              </a:ext>
            </a:extLst>
          </p:cNvPr>
          <p:cNvSpPr txBox="1"/>
          <p:nvPr/>
        </p:nvSpPr>
        <p:spPr>
          <a:xfrm>
            <a:off x="7582582" y="5437910"/>
            <a:ext cx="2086242" cy="923330"/>
          </a:xfrm>
          <a:prstGeom prst="rect">
            <a:avLst/>
          </a:prstGeom>
          <a:noFill/>
        </p:spPr>
        <p:txBody>
          <a:bodyPr wrap="square" rtlCol="0">
            <a:spAutoFit/>
          </a:bodyPr>
          <a:lstStyle/>
          <a:p>
            <a:r>
              <a:rPr lang="en-GB" dirty="0"/>
              <a:t>Too many parameters capture noise in data</a:t>
            </a:r>
          </a:p>
        </p:txBody>
      </p: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8590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1">
            <a:extLst>
              <a:ext uri="{FF2B5EF4-FFF2-40B4-BE49-F238E27FC236}">
                <a16:creationId xmlns:a16="http://schemas.microsoft.com/office/drawing/2014/main" id="{36B4623F-ED75-F798-DC29-915A7DDDFB53}"/>
              </a:ext>
            </a:extLst>
          </p:cNvPr>
          <p:cNvSpPr txBox="1"/>
          <p:nvPr/>
        </p:nvSpPr>
        <p:spPr>
          <a:xfrm>
            <a:off x="8382000" y="3742439"/>
            <a:ext cx="6781800" cy="707886"/>
          </a:xfrm>
          <a:prstGeom prst="rect">
            <a:avLst/>
          </a:prstGeom>
          <a:noFill/>
        </p:spPr>
        <p:txBody>
          <a:bodyPr wrap="square" rtlCol="0">
            <a:spAutoFit/>
          </a:bodyPr>
          <a:lstStyle/>
          <a:p>
            <a:r>
              <a:rPr lang="en-GB" sz="4000" dirty="0">
                <a:latin typeface="Montserrat" panose="00000500000000000000" pitchFamily="2" charset="0"/>
              </a:rPr>
              <a:t>2 questions</a:t>
            </a:r>
          </a:p>
        </p:txBody>
      </p:sp>
    </p:spTree>
    <p:extLst>
      <p:ext uri="{BB962C8B-B14F-4D97-AF65-F5344CB8AC3E}">
        <p14:creationId xmlns:p14="http://schemas.microsoft.com/office/powerpoint/2010/main" val="3261675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37462</TotalTime>
  <Words>3303</Words>
  <Application>Microsoft Office PowerPoint</Application>
  <PresentationFormat>Custom</PresentationFormat>
  <Paragraphs>441</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Now</vt:lpstr>
      <vt:lpstr>Montserrat</vt:lpstr>
      <vt:lpstr>Now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Henrike Zschach</cp:lastModifiedBy>
  <cp:revision>154</cp:revision>
  <dcterms:created xsi:type="dcterms:W3CDTF">2006-08-16T00:00:00Z</dcterms:created>
  <dcterms:modified xsi:type="dcterms:W3CDTF">2024-05-29T13:31:31Z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